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10"/>
  </p:notesMasterIdLst>
  <p:handoutMasterIdLst>
    <p:handoutMasterId r:id="rId11"/>
  </p:handoutMasterIdLst>
  <p:sldIdLst>
    <p:sldId id="319" r:id="rId2"/>
    <p:sldId id="313" r:id="rId3"/>
    <p:sldId id="325" r:id="rId4"/>
    <p:sldId id="326" r:id="rId5"/>
    <p:sldId id="320" r:id="rId6"/>
    <p:sldId id="330" r:id="rId7"/>
    <p:sldId id="322" r:id="rId8"/>
    <p:sldId id="323" r:id="rId9"/>
  </p:sldIdLst>
  <p:sldSz cx="9144000" cy="6858000" type="screen4x3"/>
  <p:notesSz cx="6761163" cy="9931400"/>
  <p:defaultTextStyle>
    <a:defPPr>
      <a:defRPr lang="hu-HU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27169"/>
    <a:srgbClr val="09422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43" autoAdjust="0"/>
    <p:restoredTop sz="94762" autoAdjust="0"/>
  </p:normalViewPr>
  <p:slideViewPr>
    <p:cSldViewPr snapToObjects="1">
      <p:cViewPr>
        <p:scale>
          <a:sx n="60" d="100"/>
          <a:sy n="60" d="100"/>
        </p:scale>
        <p:origin x="-2586" y="-107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29050" y="0"/>
            <a:ext cx="29305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CD6941A-2035-4245-82BA-05D0A6ECDC9D}" type="datetimeFigureOut">
              <a:rPr lang="hu-HU"/>
              <a:pPr>
                <a:defRPr/>
              </a:pPr>
              <a:t>2012.11.15.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2925"/>
            <a:ext cx="293052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29050" y="9432925"/>
            <a:ext cx="293052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4C59968-7979-44D6-B9EA-DC92B4DD1565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425360501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29050" y="0"/>
            <a:ext cx="29305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DC0492-629D-4C23-8D31-1341E6C84DA7}" type="datetimeFigureOut">
              <a:rPr lang="hu-HU"/>
              <a:pPr>
                <a:defRPr/>
              </a:pPr>
              <a:t>2012.11.15.</a:t>
            </a:fld>
            <a:endParaRPr lang="hu-H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98525" y="744538"/>
            <a:ext cx="4964113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hu-HU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275" y="4718050"/>
            <a:ext cx="5408613" cy="44688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t-EE" noProof="0" smtClean="0"/>
              <a:t>Click to edit Master text styles</a:t>
            </a:r>
          </a:p>
          <a:p>
            <a:pPr lvl="1"/>
            <a:r>
              <a:rPr lang="et-EE" noProof="0" smtClean="0"/>
              <a:t>Second level</a:t>
            </a:r>
          </a:p>
          <a:p>
            <a:pPr lvl="2"/>
            <a:r>
              <a:rPr lang="et-EE" noProof="0" smtClean="0"/>
              <a:t>Third level</a:t>
            </a:r>
          </a:p>
          <a:p>
            <a:pPr lvl="3"/>
            <a:r>
              <a:rPr lang="et-EE" noProof="0" smtClean="0"/>
              <a:t>Fourth level</a:t>
            </a:r>
          </a:p>
          <a:p>
            <a:pPr lvl="4"/>
            <a:r>
              <a:rPr lang="et-EE" noProof="0" smtClean="0"/>
              <a:t>Fifth level</a:t>
            </a:r>
            <a:endParaRPr lang="hu-HU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2925"/>
            <a:ext cx="293052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29050" y="9432925"/>
            <a:ext cx="293052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EFDD171-02AB-42E7-AC4C-334908CEEE9F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105348119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t-EE" smtClean="0"/>
              <a:t>Click to edit Master title style</a:t>
            </a:r>
            <a:endParaRPr lang="hu-H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 smtClean="0"/>
              <a:t>Click to edit Master subtitle style</a:t>
            </a:r>
            <a:endParaRPr lang="hu-H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413812-4668-4F72-8E21-E24964A423CF}" type="datetime1">
              <a:rPr lang="cs-CZ"/>
              <a:pPr>
                <a:defRPr/>
              </a:pPr>
              <a:t>15.11.2012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Szent István Egyetem, 2100 Gödöllô, Páter Károly utca 1. Tel.: 06-28-522-000. Fax: 06-28-410-804</a:t>
            </a:r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CF3E5A-6C5D-4BDE-B654-D9094EA6850D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smtClean="0"/>
              <a:t>Click to edit Master title style</a:t>
            </a:r>
            <a:endParaRPr lang="hu-H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t-EE" smtClean="0"/>
              <a:t>Click to edit Master text styles</a:t>
            </a:r>
          </a:p>
          <a:p>
            <a:pPr lvl="1"/>
            <a:r>
              <a:rPr lang="et-EE" smtClean="0"/>
              <a:t>Second level</a:t>
            </a:r>
          </a:p>
          <a:p>
            <a:pPr lvl="2"/>
            <a:r>
              <a:rPr lang="et-EE" smtClean="0"/>
              <a:t>Third level</a:t>
            </a:r>
          </a:p>
          <a:p>
            <a:pPr lvl="3"/>
            <a:r>
              <a:rPr lang="et-EE" smtClean="0"/>
              <a:t>Fourth level</a:t>
            </a:r>
          </a:p>
          <a:p>
            <a:pPr lvl="4"/>
            <a:r>
              <a:rPr lang="et-EE" smtClean="0"/>
              <a:t>Fifth level</a:t>
            </a:r>
            <a:endParaRPr lang="hu-H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88C922-6A1C-4F2D-A548-9C8547E6902A}" type="datetime1">
              <a:rPr lang="cs-CZ"/>
              <a:pPr>
                <a:defRPr/>
              </a:pPr>
              <a:t>15.11.2012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Szent István Egyetem, 2100 Gödöllô, Páter Károly utca 1. Tel.: 06-28-522-000. Fax: 06-28-410-804</a:t>
            </a:r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F945FF-5111-4C5A-9A50-2C1161745044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t-EE" smtClean="0"/>
              <a:t>Click to edit Master title style</a:t>
            </a:r>
            <a:endParaRPr lang="hu-H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t-E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44A506-7B33-4526-826D-E9724509208F}" type="datetime1">
              <a:rPr lang="cs-CZ"/>
              <a:pPr>
                <a:defRPr/>
              </a:pPr>
              <a:t>15.11.2012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Szent István Egyetem, 2100 Gödöllô, Páter Károly utca 1. Tel.: 06-28-522-000. Fax: 06-28-410-804</a:t>
            </a:r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216F9F-C4E4-474A-9664-73A7F26FF42E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smtClean="0"/>
              <a:t>Click to edit Master title style</a:t>
            </a:r>
            <a:endParaRPr lang="hu-H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t-EE" smtClean="0"/>
              <a:t>Click to edit Master text styles</a:t>
            </a:r>
          </a:p>
          <a:p>
            <a:pPr lvl="1"/>
            <a:r>
              <a:rPr lang="et-EE" smtClean="0"/>
              <a:t>Second level</a:t>
            </a:r>
          </a:p>
          <a:p>
            <a:pPr lvl="2"/>
            <a:r>
              <a:rPr lang="et-EE" smtClean="0"/>
              <a:t>Third level</a:t>
            </a:r>
          </a:p>
          <a:p>
            <a:pPr lvl="3"/>
            <a:r>
              <a:rPr lang="et-EE" smtClean="0"/>
              <a:t>Fourth level</a:t>
            </a:r>
          </a:p>
          <a:p>
            <a:pPr lvl="4"/>
            <a:r>
              <a:rPr lang="et-EE" smtClean="0"/>
              <a:t>Fifth level</a:t>
            </a:r>
            <a:endParaRPr lang="hu-H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t-EE" smtClean="0"/>
              <a:t>Click to edit Master text styles</a:t>
            </a:r>
          </a:p>
          <a:p>
            <a:pPr lvl="1"/>
            <a:r>
              <a:rPr lang="et-EE" smtClean="0"/>
              <a:t>Second level</a:t>
            </a:r>
          </a:p>
          <a:p>
            <a:pPr lvl="2"/>
            <a:r>
              <a:rPr lang="et-EE" smtClean="0"/>
              <a:t>Third level</a:t>
            </a:r>
          </a:p>
          <a:p>
            <a:pPr lvl="3"/>
            <a:r>
              <a:rPr lang="et-EE" smtClean="0"/>
              <a:t>Fourth level</a:t>
            </a:r>
          </a:p>
          <a:p>
            <a:pPr lvl="4"/>
            <a:r>
              <a:rPr lang="et-EE" smtClean="0"/>
              <a:t>Fifth level</a:t>
            </a:r>
            <a:endParaRPr lang="hu-HU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6E6E57-BC95-4FD8-A16B-850365B3C8BB}" type="datetime1">
              <a:rPr lang="cs-CZ"/>
              <a:pPr>
                <a:defRPr/>
              </a:pPr>
              <a:t>15.11.2012</a:t>
            </a:fld>
            <a:endParaRPr lang="hu-H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Szent István Egyetem, 2100 Gödöllô, Páter Károly utca 1. Tel.: 06-28-522-000. Fax: 06-28-410-804</a:t>
            </a:r>
            <a:endParaRPr lang="hu-H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CB7EE6-55A4-4D18-9D93-CF70515369B4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t-EE" smtClean="0"/>
              <a:t>Click to edit Master title style</a:t>
            </a:r>
            <a:endParaRPr lang="hu-H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t-EE" smtClean="0"/>
              <a:t>Click to edit Master text styles</a:t>
            </a:r>
          </a:p>
          <a:p>
            <a:pPr lvl="1"/>
            <a:r>
              <a:rPr lang="et-EE" smtClean="0"/>
              <a:t>Second level</a:t>
            </a:r>
          </a:p>
          <a:p>
            <a:pPr lvl="2"/>
            <a:r>
              <a:rPr lang="et-EE" smtClean="0"/>
              <a:t>Third level</a:t>
            </a:r>
          </a:p>
          <a:p>
            <a:pPr lvl="3"/>
            <a:r>
              <a:rPr lang="et-EE" smtClean="0"/>
              <a:t>Fourth level</a:t>
            </a:r>
          </a:p>
          <a:p>
            <a:pPr lvl="4"/>
            <a:r>
              <a:rPr lang="et-EE" smtClean="0"/>
              <a:t>Fifth level</a:t>
            </a:r>
            <a:endParaRPr lang="hu-H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t-EE" smtClean="0"/>
              <a:t>Click to edit Master text styles</a:t>
            </a:r>
          </a:p>
          <a:p>
            <a:pPr lvl="1"/>
            <a:r>
              <a:rPr lang="et-EE" smtClean="0"/>
              <a:t>Second level</a:t>
            </a:r>
          </a:p>
          <a:p>
            <a:pPr lvl="2"/>
            <a:r>
              <a:rPr lang="et-EE" smtClean="0"/>
              <a:t>Third level</a:t>
            </a:r>
          </a:p>
          <a:p>
            <a:pPr lvl="3"/>
            <a:r>
              <a:rPr lang="et-EE" smtClean="0"/>
              <a:t>Fourth level</a:t>
            </a:r>
          </a:p>
          <a:p>
            <a:pPr lvl="4"/>
            <a:r>
              <a:rPr lang="et-EE" smtClean="0"/>
              <a:t>Fifth level</a:t>
            </a:r>
            <a:endParaRPr lang="hu-HU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9C8E04-0DCD-4052-AA10-F72A230C7E6D}" type="datetime1">
              <a:rPr lang="cs-CZ"/>
              <a:pPr>
                <a:defRPr/>
              </a:pPr>
              <a:t>15.11.2012</a:t>
            </a:fld>
            <a:endParaRPr lang="hu-H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Szent István Egyetem, 2100 Gödöllô, Páter Károly utca 1. Tel.: 06-28-522-000. Fax: 06-28-410-804</a:t>
            </a:r>
            <a:endParaRPr lang="hu-H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A38147-0401-46B2-9B58-B9608D8A2769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smtClean="0"/>
              <a:t>Click to edit Master title style</a:t>
            </a:r>
            <a:endParaRPr lang="hu-HU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7F8CAF-DB6E-48FB-968D-5F655224A312}" type="datetime1">
              <a:rPr lang="cs-CZ"/>
              <a:pPr>
                <a:defRPr/>
              </a:pPr>
              <a:t>15.11.2012</a:t>
            </a:fld>
            <a:endParaRPr lang="hu-H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Szent István Egyetem, 2100 Gödöllô, Páter Károly utca 1. Tel.: 06-28-522-000. Fax: 06-28-410-804</a:t>
            </a:r>
            <a:endParaRPr lang="hu-H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8AEAFF-81B4-4B8A-A071-1AAE3E7DCD17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710FB6-FE81-4442-BD9F-572A652301A8}" type="datetime1">
              <a:rPr lang="cs-CZ"/>
              <a:pPr>
                <a:defRPr/>
              </a:pPr>
              <a:t>15.11.2012</a:t>
            </a:fld>
            <a:endParaRPr lang="hu-H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Szent István Egyetem, 2100 Gödöllô, Páter Károly utca 1. Tel.: 06-28-522-000. Fax: 06-28-410-804</a:t>
            </a:r>
            <a:endParaRPr lang="hu-H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BFFDA1-22D9-4B04-B11B-9479024AA3D5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t-EE" smtClean="0"/>
              <a:t>Click to edit Master title style</a:t>
            </a:r>
            <a:endParaRPr lang="hu-H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t-EE" smtClean="0"/>
              <a:t>Click to edit Master text styles</a:t>
            </a:r>
          </a:p>
          <a:p>
            <a:pPr lvl="1"/>
            <a:r>
              <a:rPr lang="et-EE" smtClean="0"/>
              <a:t>Second level</a:t>
            </a:r>
          </a:p>
          <a:p>
            <a:pPr lvl="2"/>
            <a:r>
              <a:rPr lang="et-EE" smtClean="0"/>
              <a:t>Third level</a:t>
            </a:r>
          </a:p>
          <a:p>
            <a:pPr lvl="3"/>
            <a:r>
              <a:rPr lang="et-EE" smtClean="0"/>
              <a:t>Fourth level</a:t>
            </a:r>
          </a:p>
          <a:p>
            <a:pPr lvl="4"/>
            <a:r>
              <a:rPr lang="et-EE" smtClean="0"/>
              <a:t>Fifth level</a:t>
            </a:r>
            <a:endParaRPr lang="hu-H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t-EE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C15BBC-928C-4B03-B980-B8980C78734F}" type="datetime1">
              <a:rPr lang="cs-CZ"/>
              <a:pPr>
                <a:defRPr/>
              </a:pPr>
              <a:t>15.11.2012</a:t>
            </a:fld>
            <a:endParaRPr lang="hu-H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Szent István Egyetem, 2100 Gödöllô, Páter Károly utca 1. Tel.: 06-28-522-000. Fax: 06-28-410-804</a:t>
            </a:r>
            <a:endParaRPr lang="hu-H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6326C1-8766-4673-9CE0-76D9558F89C2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t-EE" smtClean="0"/>
              <a:t>Click to edit Master title style</a:t>
            </a:r>
            <a:endParaRPr lang="hu-H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t-EE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1394DE-CC3B-4B34-8443-F8AC4AAC805A}" type="datetime1">
              <a:rPr lang="cs-CZ"/>
              <a:pPr>
                <a:defRPr/>
              </a:pPr>
              <a:t>15.11.2012</a:t>
            </a:fld>
            <a:endParaRPr lang="hu-H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Szent István Egyetem, 2100 Gödöllô, Páter Károly utca 1. Tel.: 06-28-522-000. Fax: 06-28-410-804</a:t>
            </a:r>
            <a:endParaRPr lang="hu-H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60591A-BB3A-4B8A-B4DE-5539E1CDAEE5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smtClean="0"/>
              <a:t>Click to edit Master title style</a:t>
            </a:r>
            <a:endParaRPr lang="hu-H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t-EE" smtClean="0"/>
              <a:t>Click to edit Master text styles</a:t>
            </a:r>
          </a:p>
          <a:p>
            <a:pPr lvl="1"/>
            <a:r>
              <a:rPr lang="et-EE" smtClean="0"/>
              <a:t>Second level</a:t>
            </a:r>
          </a:p>
          <a:p>
            <a:pPr lvl="2"/>
            <a:r>
              <a:rPr lang="et-EE" smtClean="0"/>
              <a:t>Third level</a:t>
            </a:r>
          </a:p>
          <a:p>
            <a:pPr lvl="3"/>
            <a:r>
              <a:rPr lang="et-EE" smtClean="0"/>
              <a:t>Fourth level</a:t>
            </a:r>
          </a:p>
          <a:p>
            <a:pPr lvl="4"/>
            <a:r>
              <a:rPr lang="et-EE" smtClean="0"/>
              <a:t>Fifth level</a:t>
            </a:r>
            <a:endParaRPr lang="hu-H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7F66FF-7CBC-4107-9802-90040E59633B}" type="datetime1">
              <a:rPr lang="cs-CZ"/>
              <a:pPr>
                <a:defRPr/>
              </a:pPr>
              <a:t>15.11.2012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Szent István Egyetem, 2100 Gödöllô, Páter Károly utca 1. Tel.: 06-28-522-000. Fax: 06-28-410-804</a:t>
            </a:r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D47A9E-87EE-4623-A52A-C7FCFD947C9D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t-EE" smtClean="0"/>
              <a:t>Click to edit Master title style</a:t>
            </a:r>
            <a:endParaRPr lang="hu-H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t-EE" smtClean="0"/>
              <a:t>Click to edit Master text styles</a:t>
            </a:r>
          </a:p>
          <a:p>
            <a:pPr lvl="1"/>
            <a:r>
              <a:rPr lang="et-EE" smtClean="0"/>
              <a:t>Second level</a:t>
            </a:r>
          </a:p>
          <a:p>
            <a:pPr lvl="2"/>
            <a:r>
              <a:rPr lang="et-EE" smtClean="0"/>
              <a:t>Third level</a:t>
            </a:r>
          </a:p>
          <a:p>
            <a:pPr lvl="3"/>
            <a:r>
              <a:rPr lang="et-EE" smtClean="0"/>
              <a:t>Fourth level</a:t>
            </a:r>
          </a:p>
          <a:p>
            <a:pPr lvl="4"/>
            <a:r>
              <a:rPr lang="et-EE" smtClean="0"/>
              <a:t>Fifth level</a:t>
            </a:r>
            <a:endParaRPr lang="hu-H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D4E9C-58E5-4D8E-AAF5-267100D108EE}" type="datetime1">
              <a:rPr lang="cs-CZ"/>
              <a:pPr>
                <a:defRPr/>
              </a:pPr>
              <a:t>15.11.2012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Szent István Egyetem, 2100 Gödöllô, Páter Károly utca 1. Tel.: 06-28-522-000. Fax: 06-28-410-804</a:t>
            </a:r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9385CE-AF27-422A-A5CC-A4593302FCAE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t-EE" smtClean="0"/>
              <a:t>Click to edit Master title style</a:t>
            </a:r>
            <a:endParaRPr lang="hu-HU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t-EE" smtClean="0"/>
              <a:t>Click to edit Master text styles</a:t>
            </a:r>
          </a:p>
          <a:p>
            <a:pPr lvl="1"/>
            <a:r>
              <a:rPr lang="et-EE" smtClean="0"/>
              <a:t>Second level</a:t>
            </a:r>
          </a:p>
          <a:p>
            <a:pPr lvl="2"/>
            <a:r>
              <a:rPr lang="et-EE" smtClean="0"/>
              <a:t>Third level</a:t>
            </a:r>
          </a:p>
          <a:p>
            <a:pPr lvl="3"/>
            <a:r>
              <a:rPr lang="et-EE" smtClean="0"/>
              <a:t>Fourth level</a:t>
            </a:r>
          </a:p>
          <a:p>
            <a:pPr lvl="4"/>
            <a:r>
              <a:rPr lang="et-EE" smtClean="0"/>
              <a:t>Fifth level</a:t>
            </a:r>
            <a:endParaRPr lang="hu-H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616F5C1-82A5-4842-AA79-8CEEEE8A37A2}" type="datetime1">
              <a:rPr lang="cs-CZ"/>
              <a:pPr>
                <a:defRPr/>
              </a:pPr>
              <a:t>15.11.2012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Szent István Egyetem, 2100 Gödöllô, Páter Károly utca 1. Tel.: 06-28-522-000. Fax: 06-28-410-804</a:t>
            </a:r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A73C545-BF42-4B93-801E-155B6F36857A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>
    <p:dissolve/>
  </p:transition>
  <p:hf sldNum="0" hd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gek.szie.hu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gek.szie.hu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gek.szie.hu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gek.szie.hu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gek.szie.hu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gek.szie.hu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gek.szie.hu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gek.szie.hu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SZIE_PPT_alap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4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7" name="Footer Placeholder 6"/>
          <p:cNvSpPr>
            <a:spLocks noGrp="1"/>
          </p:cNvSpPr>
          <p:nvPr>
            <p:ph type="ftr" sz="quarter" idx="11"/>
          </p:nvPr>
        </p:nvSpPr>
        <p:spPr bwMode="auto">
          <a:xfrm>
            <a:off x="1066800" y="6477000"/>
            <a:ext cx="8077200" cy="24447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</a:rPr>
              <a:t>Szent István Egyetem Gépészmérnöki Kar, 2100 Gödöll</a:t>
            </a:r>
            <a:r>
              <a:rPr lang="hu-HU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</a:rPr>
              <a:t>ő</a:t>
            </a:r>
            <a:r>
              <a:rPr lang="en-US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</a:rPr>
              <a:t>, Páter Károly utca 1. Tel.: 06-28-522-025</a:t>
            </a:r>
            <a:r>
              <a:rPr lang="hu-HU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</a:rPr>
              <a:t>, </a:t>
            </a:r>
            <a:r>
              <a:rPr lang="en-US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</a:rPr>
              <a:t>Fax: 06-28-420-997.</a:t>
            </a:r>
            <a:r>
              <a:rPr lang="hu-HU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</a:rPr>
              <a:t>, </a:t>
            </a:r>
            <a:r>
              <a:rPr lang="en-US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</a:rPr>
              <a:t>E-mail: </a:t>
            </a:r>
            <a:r>
              <a:rPr lang="hu-HU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  <a:hlinkClick r:id="rId3"/>
              </a:rPr>
              <a:t>info</a:t>
            </a:r>
            <a:r>
              <a:rPr lang="en-US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  <a:hlinkClick r:id="rId3"/>
              </a:rPr>
              <a:t>@gek.szie.hu</a:t>
            </a:r>
            <a:r>
              <a:rPr lang="hu-HU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</a:rPr>
              <a:t> </a:t>
            </a:r>
          </a:p>
        </p:txBody>
      </p:sp>
      <p:sp>
        <p:nvSpPr>
          <p:cNvPr id="3078" name="Footer Placeholder 6"/>
          <p:cNvSpPr txBox="1">
            <a:spLocks/>
          </p:cNvSpPr>
          <p:nvPr/>
        </p:nvSpPr>
        <p:spPr bwMode="auto">
          <a:xfrm>
            <a:off x="1066800" y="6232525"/>
            <a:ext cx="7848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900">
                <a:latin typeface="Times New Roman" pitchFamily="18" charset="0"/>
                <a:ea typeface="Bembo-AH"/>
                <a:cs typeface="Times New Roman" pitchFamily="18" charset="0"/>
              </a:rPr>
              <a:t>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</a:t>
            </a:r>
            <a:endParaRPr lang="hu-HU" sz="900">
              <a:latin typeface="Times New Roman" pitchFamily="18" charset="0"/>
              <a:ea typeface="Bembo-AH"/>
              <a:cs typeface="Times New Roman" pitchFamily="18" charset="0"/>
            </a:endParaRPr>
          </a:p>
        </p:txBody>
      </p:sp>
      <p:sp>
        <p:nvSpPr>
          <p:cNvPr id="3079" name="TextBox 9"/>
          <p:cNvSpPr txBox="1">
            <a:spLocks noChangeArrowheads="1"/>
          </p:cNvSpPr>
          <p:nvPr/>
        </p:nvSpPr>
        <p:spPr bwMode="auto">
          <a:xfrm>
            <a:off x="2209800" y="1066800"/>
            <a:ext cx="6629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 sz="1400" b="1">
                <a:latin typeface="Times New Roman" pitchFamily="18" charset="0"/>
                <a:ea typeface="Bembo-AH-Bold"/>
                <a:cs typeface="Times New Roman" pitchFamily="18" charset="0"/>
              </a:rPr>
              <a:t>GÉPÉSZMÉRNÖKI KAR, GÖDÖLLŐ</a:t>
            </a:r>
          </a:p>
        </p:txBody>
      </p:sp>
      <p:sp>
        <p:nvSpPr>
          <p:cNvPr id="12" name="Szövegdoboz 11"/>
          <p:cNvSpPr txBox="1"/>
          <p:nvPr/>
        </p:nvSpPr>
        <p:spPr>
          <a:xfrm>
            <a:off x="1547664" y="1916832"/>
            <a:ext cx="6846233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b="1" dirty="0" smtClean="0">
                <a:solidFill>
                  <a:schemeClr val="tx2">
                    <a:lumMod val="50000"/>
                  </a:schemeClr>
                </a:solidFill>
              </a:rPr>
              <a:t>A magyar energia- és környezetpolitika</a:t>
            </a:r>
          </a:p>
          <a:p>
            <a:pPr algn="ctr"/>
            <a:r>
              <a:rPr lang="hu-HU" sz="2800" b="1" dirty="0" smtClean="0">
                <a:solidFill>
                  <a:schemeClr val="tx2">
                    <a:lumMod val="50000"/>
                  </a:schemeClr>
                </a:solidFill>
              </a:rPr>
              <a:t> összefüggései, új kihívásai</a:t>
            </a:r>
          </a:p>
          <a:p>
            <a:pPr algn="ctr"/>
            <a:endParaRPr lang="hu-HU" sz="28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hu-HU" sz="2800" b="1" dirty="0" smtClean="0">
                <a:solidFill>
                  <a:schemeClr val="tx2">
                    <a:lumMod val="50000"/>
                  </a:schemeClr>
                </a:solidFill>
              </a:rPr>
              <a:t>2012. november 15.</a:t>
            </a:r>
            <a:endParaRPr lang="hu-HU" sz="28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19611" y="4221088"/>
            <a:ext cx="4819589" cy="14219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20000"/>
              </a:lnSpc>
              <a:buFont typeface="Arial"/>
              <a:buChar char="•"/>
            </a:pPr>
            <a:endParaRPr lang="en-US" sz="24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342900" indent="-342900">
              <a:lnSpc>
                <a:spcPct val="120000"/>
              </a:lnSpc>
            </a:pPr>
            <a:r>
              <a:rPr lang="hu-HU" sz="2400" b="1" dirty="0" err="1" smtClean="0">
                <a:solidFill>
                  <a:schemeClr val="tx2">
                    <a:lumMod val="50000"/>
                  </a:schemeClr>
                </a:solidFill>
              </a:rPr>
              <a:t>Dr.Szabó</a:t>
            </a:r>
            <a:r>
              <a:rPr lang="hu-HU" sz="2400" b="1" dirty="0" smtClean="0">
                <a:solidFill>
                  <a:schemeClr val="tx2">
                    <a:lumMod val="50000"/>
                  </a:schemeClr>
                </a:solidFill>
              </a:rPr>
              <a:t> István, egyetemi tanár</a:t>
            </a:r>
            <a:endParaRPr lang="en-US" sz="24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342900" indent="-342900">
              <a:lnSpc>
                <a:spcPct val="120000"/>
              </a:lnSpc>
              <a:buFont typeface="Arial"/>
              <a:buChar char="•"/>
            </a:pPr>
            <a:endParaRPr lang="en-US" sz="2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/>
          <a:srcRect l="27944" t="12422" r="59327" b="77734"/>
          <a:stretch>
            <a:fillRect/>
          </a:stretch>
        </p:blipFill>
        <p:spPr bwMode="auto">
          <a:xfrm>
            <a:off x="1057819" y="5210968"/>
            <a:ext cx="2349581" cy="1021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8722429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SZIE_PPT_alap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4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7" name="Footer Placeholder 6"/>
          <p:cNvSpPr>
            <a:spLocks noGrp="1"/>
          </p:cNvSpPr>
          <p:nvPr>
            <p:ph type="ftr" sz="quarter" idx="11"/>
          </p:nvPr>
        </p:nvSpPr>
        <p:spPr bwMode="auto">
          <a:xfrm>
            <a:off x="1066800" y="6477000"/>
            <a:ext cx="8077200" cy="24447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</a:rPr>
              <a:t>Szent István Egyetem Gépészmérnöki Kar, 2100 Gödöll</a:t>
            </a:r>
            <a:r>
              <a:rPr lang="hu-HU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</a:rPr>
              <a:t>ő</a:t>
            </a:r>
            <a:r>
              <a:rPr lang="en-US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</a:rPr>
              <a:t>, Páter Károly utca 1. Tel.: 06-28-522-025</a:t>
            </a:r>
            <a:r>
              <a:rPr lang="hu-HU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</a:rPr>
              <a:t>, </a:t>
            </a:r>
            <a:r>
              <a:rPr lang="en-US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</a:rPr>
              <a:t>Fax: 06-28-420-997.</a:t>
            </a:r>
            <a:r>
              <a:rPr lang="hu-HU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</a:rPr>
              <a:t>, </a:t>
            </a:r>
            <a:r>
              <a:rPr lang="en-US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</a:rPr>
              <a:t>E-mail: </a:t>
            </a:r>
            <a:r>
              <a:rPr lang="hu-HU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  <a:hlinkClick r:id="rId3"/>
              </a:rPr>
              <a:t>info</a:t>
            </a:r>
            <a:r>
              <a:rPr lang="en-US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  <a:hlinkClick r:id="rId3"/>
              </a:rPr>
              <a:t>@gek.szie.hu</a:t>
            </a:r>
            <a:r>
              <a:rPr lang="hu-HU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</a:rPr>
              <a:t> </a:t>
            </a:r>
          </a:p>
        </p:txBody>
      </p:sp>
      <p:sp>
        <p:nvSpPr>
          <p:cNvPr id="3078" name="Footer Placeholder 6"/>
          <p:cNvSpPr txBox="1">
            <a:spLocks/>
          </p:cNvSpPr>
          <p:nvPr/>
        </p:nvSpPr>
        <p:spPr bwMode="auto">
          <a:xfrm>
            <a:off x="1066800" y="6232525"/>
            <a:ext cx="7848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900">
                <a:latin typeface="Times New Roman" pitchFamily="18" charset="0"/>
                <a:ea typeface="Bembo-AH"/>
                <a:cs typeface="Times New Roman" pitchFamily="18" charset="0"/>
              </a:rPr>
              <a:t>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</a:t>
            </a:r>
            <a:endParaRPr lang="hu-HU" sz="900">
              <a:latin typeface="Times New Roman" pitchFamily="18" charset="0"/>
              <a:ea typeface="Bembo-AH"/>
              <a:cs typeface="Times New Roman" pitchFamily="18" charset="0"/>
            </a:endParaRPr>
          </a:p>
        </p:txBody>
      </p:sp>
      <p:sp>
        <p:nvSpPr>
          <p:cNvPr id="3079" name="TextBox 9"/>
          <p:cNvSpPr txBox="1">
            <a:spLocks noChangeArrowheads="1"/>
          </p:cNvSpPr>
          <p:nvPr/>
        </p:nvSpPr>
        <p:spPr bwMode="auto">
          <a:xfrm>
            <a:off x="2209800" y="1066800"/>
            <a:ext cx="6629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 sz="1400" b="1">
                <a:latin typeface="Times New Roman" pitchFamily="18" charset="0"/>
                <a:ea typeface="Bembo-AH-Bold"/>
                <a:cs typeface="Times New Roman" pitchFamily="18" charset="0"/>
              </a:rPr>
              <a:t>GÉPÉSZMÉRNÖKI KAR, GÖDÖLLŐ</a:t>
            </a:r>
          </a:p>
        </p:txBody>
      </p:sp>
      <p:sp>
        <p:nvSpPr>
          <p:cNvPr id="12" name="Szövegdoboz 11"/>
          <p:cNvSpPr txBox="1"/>
          <p:nvPr/>
        </p:nvSpPr>
        <p:spPr>
          <a:xfrm>
            <a:off x="3059832" y="1645305"/>
            <a:ext cx="407996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b="1" dirty="0" smtClean="0">
                <a:solidFill>
                  <a:schemeClr val="tx2">
                    <a:lumMod val="50000"/>
                  </a:schemeClr>
                </a:solidFill>
              </a:rPr>
              <a:t>Szent István Egyetem, </a:t>
            </a:r>
          </a:p>
          <a:p>
            <a:r>
              <a:rPr lang="hu-HU" sz="2800" b="1" dirty="0" smtClean="0">
                <a:solidFill>
                  <a:schemeClr val="tx2">
                    <a:lumMod val="50000"/>
                  </a:schemeClr>
                </a:solidFill>
              </a:rPr>
              <a:t>Gépészmérnöki Kar</a:t>
            </a:r>
            <a:endParaRPr lang="hu-HU" sz="28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051720" y="2996952"/>
            <a:ext cx="6192721" cy="319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20000"/>
              </a:lnSpc>
              <a:buFont typeface="Arial"/>
              <a:buChar char="•"/>
            </a:pPr>
            <a:r>
              <a:rPr lang="hu-HU" sz="2400" b="1" dirty="0" smtClean="0">
                <a:solidFill>
                  <a:schemeClr val="tx2">
                    <a:lumMod val="50000"/>
                  </a:schemeClr>
                </a:solidFill>
              </a:rPr>
              <a:t>16000 / 2000 hallgató</a:t>
            </a:r>
          </a:p>
          <a:p>
            <a:pPr marL="342900" indent="-342900">
              <a:lnSpc>
                <a:spcPct val="120000"/>
              </a:lnSpc>
              <a:buFont typeface="Arial"/>
              <a:buChar char="•"/>
            </a:pPr>
            <a:r>
              <a:rPr lang="hu-HU" sz="2400" b="1" dirty="0" smtClean="0">
                <a:solidFill>
                  <a:schemeClr val="tx2">
                    <a:lumMod val="50000"/>
                  </a:schemeClr>
                </a:solidFill>
              </a:rPr>
              <a:t>2100 / 150 munkatárs</a:t>
            </a:r>
          </a:p>
          <a:p>
            <a:pPr marL="342900" indent="-342900">
              <a:lnSpc>
                <a:spcPct val="120000"/>
              </a:lnSpc>
              <a:buFont typeface="Arial"/>
              <a:buChar char="•"/>
            </a:pPr>
            <a:r>
              <a:rPr lang="hu-HU" sz="2400" b="1" dirty="0" smtClean="0">
                <a:solidFill>
                  <a:schemeClr val="tx2">
                    <a:lumMod val="50000"/>
                  </a:schemeClr>
                </a:solidFill>
              </a:rPr>
              <a:t>20 000 </a:t>
            </a:r>
            <a:r>
              <a:rPr lang="hu-HU" sz="2400" b="1" dirty="0" err="1" smtClean="0">
                <a:solidFill>
                  <a:schemeClr val="tx2">
                    <a:lumMod val="50000"/>
                  </a:schemeClr>
                </a:solidFill>
              </a:rPr>
              <a:t>mFt</a:t>
            </a:r>
            <a:r>
              <a:rPr lang="hu-HU" sz="2400" b="1" dirty="0" smtClean="0">
                <a:solidFill>
                  <a:schemeClr val="tx2">
                    <a:lumMod val="50000"/>
                  </a:schemeClr>
                </a:solidFill>
              </a:rPr>
              <a:t> / 1000 </a:t>
            </a:r>
            <a:r>
              <a:rPr lang="hu-HU" sz="2400" b="1" dirty="0" err="1" smtClean="0">
                <a:solidFill>
                  <a:schemeClr val="tx2">
                    <a:lumMod val="50000"/>
                  </a:schemeClr>
                </a:solidFill>
              </a:rPr>
              <a:t>mFt</a:t>
            </a:r>
            <a:r>
              <a:rPr lang="hu-HU" sz="2400" b="1" dirty="0" smtClean="0">
                <a:solidFill>
                  <a:schemeClr val="tx2">
                    <a:lumMod val="50000"/>
                  </a:schemeClr>
                </a:solidFill>
              </a:rPr>
              <a:t> költségvetés</a:t>
            </a:r>
            <a:endParaRPr lang="en-US" sz="24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342900" indent="-342900">
              <a:lnSpc>
                <a:spcPct val="120000"/>
              </a:lnSpc>
              <a:buFont typeface="Arial"/>
              <a:buChar char="•"/>
            </a:pPr>
            <a:r>
              <a:rPr lang="hu-HU" sz="2400" b="1" dirty="0" smtClean="0">
                <a:solidFill>
                  <a:schemeClr val="tx2">
                    <a:lumMod val="50000"/>
                  </a:schemeClr>
                </a:solidFill>
              </a:rPr>
              <a:t>Stratégiai területek 2008-2016</a:t>
            </a:r>
            <a:endParaRPr lang="en-US" sz="24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800100" lvl="1" indent="-342900">
              <a:lnSpc>
                <a:spcPct val="120000"/>
              </a:lnSpc>
              <a:buFont typeface="Arial"/>
              <a:buChar char="•"/>
            </a:pPr>
            <a:r>
              <a:rPr lang="hu-HU" sz="2400" b="1" dirty="0" smtClean="0">
                <a:solidFill>
                  <a:schemeClr val="tx2">
                    <a:lumMod val="50000"/>
                  </a:schemeClr>
                </a:solidFill>
              </a:rPr>
              <a:t>Biztonságos élelmiszer-előállítás</a:t>
            </a:r>
            <a:endParaRPr lang="en-US" sz="24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800100" lvl="1" indent="-342900">
              <a:lnSpc>
                <a:spcPct val="120000"/>
              </a:lnSpc>
              <a:buFont typeface="Arial"/>
              <a:buChar char="•"/>
            </a:pPr>
            <a:r>
              <a:rPr lang="hu-HU" sz="2400" b="1" dirty="0" smtClean="0">
                <a:solidFill>
                  <a:schemeClr val="tx2">
                    <a:lumMod val="50000"/>
                  </a:schemeClr>
                </a:solidFill>
              </a:rPr>
              <a:t>Megújuló energetika</a:t>
            </a:r>
            <a:endParaRPr lang="en-US" sz="24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800100" lvl="1" indent="-342900">
              <a:lnSpc>
                <a:spcPct val="120000"/>
              </a:lnSpc>
              <a:buFont typeface="Arial"/>
              <a:buChar char="•"/>
            </a:pPr>
            <a:r>
              <a:rPr lang="hu-HU" sz="2400" b="1" dirty="0" smtClean="0">
                <a:solidFill>
                  <a:schemeClr val="tx2">
                    <a:lumMod val="50000"/>
                  </a:schemeClr>
                </a:solidFill>
              </a:rPr>
              <a:t>Fenntartható környezeti rendszerek</a:t>
            </a:r>
            <a:endParaRPr lang="en-US" sz="2400" b="1" dirty="0" smtClean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38011718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SZIE_PPT_alap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4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7" name="Footer Placeholder 6"/>
          <p:cNvSpPr>
            <a:spLocks noGrp="1"/>
          </p:cNvSpPr>
          <p:nvPr>
            <p:ph type="ftr" sz="quarter" idx="11"/>
          </p:nvPr>
        </p:nvSpPr>
        <p:spPr bwMode="auto">
          <a:xfrm>
            <a:off x="1066800" y="6477000"/>
            <a:ext cx="8077200" cy="24447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</a:rPr>
              <a:t>Szent István Egyetem Gépészmérnöki Kar, 2100 Gödöll</a:t>
            </a:r>
            <a:r>
              <a:rPr lang="hu-HU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</a:rPr>
              <a:t>ő</a:t>
            </a:r>
            <a:r>
              <a:rPr lang="en-US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</a:rPr>
              <a:t>, Páter Károly utca 1. Tel.: 06-28-522-025</a:t>
            </a:r>
            <a:r>
              <a:rPr lang="hu-HU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</a:rPr>
              <a:t>, </a:t>
            </a:r>
            <a:r>
              <a:rPr lang="en-US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</a:rPr>
              <a:t>Fax: 06-28-420-997.</a:t>
            </a:r>
            <a:r>
              <a:rPr lang="hu-HU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</a:rPr>
              <a:t>, </a:t>
            </a:r>
            <a:r>
              <a:rPr lang="en-US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</a:rPr>
              <a:t>E-mail: </a:t>
            </a:r>
            <a:r>
              <a:rPr lang="hu-HU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  <a:hlinkClick r:id="rId3"/>
              </a:rPr>
              <a:t>info</a:t>
            </a:r>
            <a:r>
              <a:rPr lang="en-US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  <a:hlinkClick r:id="rId3"/>
              </a:rPr>
              <a:t>@gek.szie.hu</a:t>
            </a:r>
            <a:r>
              <a:rPr lang="hu-HU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</a:rPr>
              <a:t> </a:t>
            </a:r>
          </a:p>
        </p:txBody>
      </p:sp>
      <p:sp>
        <p:nvSpPr>
          <p:cNvPr id="3078" name="Footer Placeholder 6"/>
          <p:cNvSpPr txBox="1">
            <a:spLocks/>
          </p:cNvSpPr>
          <p:nvPr/>
        </p:nvSpPr>
        <p:spPr bwMode="auto">
          <a:xfrm>
            <a:off x="1066800" y="6232525"/>
            <a:ext cx="7848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900">
                <a:latin typeface="Times New Roman" pitchFamily="18" charset="0"/>
                <a:ea typeface="Bembo-AH"/>
                <a:cs typeface="Times New Roman" pitchFamily="18" charset="0"/>
              </a:rPr>
              <a:t>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</a:t>
            </a:r>
            <a:endParaRPr lang="hu-HU" sz="900">
              <a:latin typeface="Times New Roman" pitchFamily="18" charset="0"/>
              <a:ea typeface="Bembo-AH"/>
              <a:cs typeface="Times New Roman" pitchFamily="18" charset="0"/>
            </a:endParaRPr>
          </a:p>
        </p:txBody>
      </p:sp>
      <p:sp>
        <p:nvSpPr>
          <p:cNvPr id="3079" name="TextBox 9"/>
          <p:cNvSpPr txBox="1">
            <a:spLocks noChangeArrowheads="1"/>
          </p:cNvSpPr>
          <p:nvPr/>
        </p:nvSpPr>
        <p:spPr bwMode="auto">
          <a:xfrm>
            <a:off x="2209800" y="1066800"/>
            <a:ext cx="6629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 sz="1400" b="1">
                <a:latin typeface="Times New Roman" pitchFamily="18" charset="0"/>
                <a:ea typeface="Bembo-AH-Bold"/>
                <a:cs typeface="Times New Roman" pitchFamily="18" charset="0"/>
              </a:rPr>
              <a:t>GÉPÉSZMÉRNÖKI KAR, GÖDÖLLŐ</a:t>
            </a:r>
          </a:p>
        </p:txBody>
      </p:sp>
      <p:sp>
        <p:nvSpPr>
          <p:cNvPr id="12" name="Szövegdoboz 11"/>
          <p:cNvSpPr txBox="1"/>
          <p:nvPr/>
        </p:nvSpPr>
        <p:spPr>
          <a:xfrm rot="16200000">
            <a:off x="-532743" y="3446528"/>
            <a:ext cx="45400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b="1" dirty="0" smtClean="0">
                <a:solidFill>
                  <a:schemeClr val="tx2">
                    <a:lumMod val="50000"/>
                  </a:schemeClr>
                </a:solidFill>
              </a:rPr>
              <a:t>Energiafüggőség – EU-27</a:t>
            </a:r>
            <a:endParaRPr lang="hu-HU" sz="28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/>
          <a:srcRect l="4147" t="14583" r="62094" b="8116"/>
          <a:stretch>
            <a:fillRect/>
          </a:stretch>
        </p:blipFill>
        <p:spPr bwMode="auto">
          <a:xfrm>
            <a:off x="2987824" y="1456333"/>
            <a:ext cx="3710092" cy="4776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zövegdoboz 7"/>
          <p:cNvSpPr txBox="1"/>
          <p:nvPr/>
        </p:nvSpPr>
        <p:spPr>
          <a:xfrm>
            <a:off x="7010082" y="6107668"/>
            <a:ext cx="21691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000" dirty="0" smtClean="0"/>
              <a:t>Forrás: EU </a:t>
            </a:r>
            <a:r>
              <a:rPr lang="hu-HU" sz="1000" dirty="0" err="1" smtClean="0"/>
              <a:t>energy</a:t>
            </a:r>
            <a:r>
              <a:rPr lang="hu-HU" sz="1000" dirty="0" smtClean="0"/>
              <a:t> </a:t>
            </a:r>
            <a:r>
              <a:rPr lang="hu-HU" sz="1000" dirty="0" err="1" smtClean="0"/>
              <a:t>in</a:t>
            </a:r>
            <a:r>
              <a:rPr lang="hu-HU" sz="1000" dirty="0" smtClean="0"/>
              <a:t> </a:t>
            </a:r>
            <a:r>
              <a:rPr lang="hu-HU" sz="1000" dirty="0" err="1" smtClean="0"/>
              <a:t>figures</a:t>
            </a:r>
            <a:r>
              <a:rPr lang="hu-HU" sz="1000" dirty="0" smtClean="0"/>
              <a:t>, 2012.</a:t>
            </a:r>
            <a:endParaRPr lang="hu-HU" sz="1000" dirty="0"/>
          </a:p>
        </p:txBody>
      </p:sp>
    </p:spTree>
    <p:extLst>
      <p:ext uri="{BB962C8B-B14F-4D97-AF65-F5344CB8AC3E}">
        <p14:creationId xmlns:p14="http://schemas.microsoft.com/office/powerpoint/2010/main" xmlns="" val="1939376677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SZIE_PPT_alap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4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7" name="Footer Placeholder 6"/>
          <p:cNvSpPr>
            <a:spLocks noGrp="1"/>
          </p:cNvSpPr>
          <p:nvPr>
            <p:ph type="ftr" sz="quarter" idx="11"/>
          </p:nvPr>
        </p:nvSpPr>
        <p:spPr bwMode="auto">
          <a:xfrm>
            <a:off x="1066800" y="6477000"/>
            <a:ext cx="8077200" cy="24447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</a:rPr>
              <a:t>Szent István Egyetem Gépészmérnöki Kar, 2100 Gödöll</a:t>
            </a:r>
            <a:r>
              <a:rPr lang="hu-HU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</a:rPr>
              <a:t>ő</a:t>
            </a:r>
            <a:r>
              <a:rPr lang="en-US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</a:rPr>
              <a:t>, Páter Károly utca 1. Tel.: 06-28-522-025</a:t>
            </a:r>
            <a:r>
              <a:rPr lang="hu-HU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</a:rPr>
              <a:t>, </a:t>
            </a:r>
            <a:r>
              <a:rPr lang="en-US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</a:rPr>
              <a:t>Fax: 06-28-420-997.</a:t>
            </a:r>
            <a:r>
              <a:rPr lang="hu-HU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</a:rPr>
              <a:t>, </a:t>
            </a:r>
            <a:r>
              <a:rPr lang="en-US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</a:rPr>
              <a:t>E-mail: </a:t>
            </a:r>
            <a:r>
              <a:rPr lang="hu-HU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  <a:hlinkClick r:id="rId3"/>
              </a:rPr>
              <a:t>info</a:t>
            </a:r>
            <a:r>
              <a:rPr lang="en-US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  <a:hlinkClick r:id="rId3"/>
              </a:rPr>
              <a:t>@gek.szie.hu</a:t>
            </a:r>
            <a:r>
              <a:rPr lang="hu-HU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</a:rPr>
              <a:t> </a:t>
            </a:r>
          </a:p>
        </p:txBody>
      </p:sp>
      <p:sp>
        <p:nvSpPr>
          <p:cNvPr id="3078" name="Footer Placeholder 6"/>
          <p:cNvSpPr txBox="1">
            <a:spLocks/>
          </p:cNvSpPr>
          <p:nvPr/>
        </p:nvSpPr>
        <p:spPr bwMode="auto">
          <a:xfrm>
            <a:off x="1066800" y="6232525"/>
            <a:ext cx="7848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900">
                <a:latin typeface="Times New Roman" pitchFamily="18" charset="0"/>
                <a:ea typeface="Bembo-AH"/>
                <a:cs typeface="Times New Roman" pitchFamily="18" charset="0"/>
              </a:rPr>
              <a:t>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</a:t>
            </a:r>
            <a:endParaRPr lang="hu-HU" sz="900">
              <a:latin typeface="Times New Roman" pitchFamily="18" charset="0"/>
              <a:ea typeface="Bembo-AH"/>
              <a:cs typeface="Times New Roman" pitchFamily="18" charset="0"/>
            </a:endParaRPr>
          </a:p>
        </p:txBody>
      </p:sp>
      <p:sp>
        <p:nvSpPr>
          <p:cNvPr id="3079" name="TextBox 9"/>
          <p:cNvSpPr txBox="1">
            <a:spLocks noChangeArrowheads="1"/>
          </p:cNvSpPr>
          <p:nvPr/>
        </p:nvSpPr>
        <p:spPr bwMode="auto">
          <a:xfrm>
            <a:off x="2209800" y="1066800"/>
            <a:ext cx="6629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 sz="1400" b="1">
                <a:latin typeface="Times New Roman" pitchFamily="18" charset="0"/>
                <a:ea typeface="Bembo-AH-Bold"/>
                <a:cs typeface="Times New Roman" pitchFamily="18" charset="0"/>
              </a:rPr>
              <a:t>GÉPÉSZMÉRNÖKI KAR, GÖDÖLLŐ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/>
          <a:srcRect l="32925" t="13461" r="38296" b="9426"/>
          <a:stretch>
            <a:fillRect/>
          </a:stretch>
        </p:blipFill>
        <p:spPr bwMode="auto">
          <a:xfrm rot="16200000">
            <a:off x="2899214" y="700259"/>
            <a:ext cx="4414354" cy="6650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zövegdoboz 8"/>
          <p:cNvSpPr txBox="1"/>
          <p:nvPr/>
        </p:nvSpPr>
        <p:spPr>
          <a:xfrm rot="16200000">
            <a:off x="-1203213" y="3380002"/>
            <a:ext cx="45400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b="1" dirty="0" smtClean="0">
                <a:solidFill>
                  <a:schemeClr val="tx2">
                    <a:lumMod val="50000"/>
                  </a:schemeClr>
                </a:solidFill>
              </a:rPr>
              <a:t>Energiafüggőség – EU-27</a:t>
            </a:r>
            <a:endParaRPr lang="hu-HU" sz="28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Szövegdoboz 7"/>
          <p:cNvSpPr txBox="1"/>
          <p:nvPr/>
        </p:nvSpPr>
        <p:spPr>
          <a:xfrm>
            <a:off x="6262297" y="5986305"/>
            <a:ext cx="21691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000" dirty="0" smtClean="0"/>
              <a:t>Forrás: EU </a:t>
            </a:r>
            <a:r>
              <a:rPr lang="hu-HU" sz="1000" dirty="0" err="1" smtClean="0"/>
              <a:t>energy</a:t>
            </a:r>
            <a:r>
              <a:rPr lang="hu-HU" sz="1000" dirty="0" smtClean="0"/>
              <a:t> </a:t>
            </a:r>
            <a:r>
              <a:rPr lang="hu-HU" sz="1000" dirty="0" err="1" smtClean="0"/>
              <a:t>in</a:t>
            </a:r>
            <a:r>
              <a:rPr lang="hu-HU" sz="1000" dirty="0" smtClean="0"/>
              <a:t> </a:t>
            </a:r>
            <a:r>
              <a:rPr lang="hu-HU" sz="1000" dirty="0" err="1" smtClean="0"/>
              <a:t>figures</a:t>
            </a:r>
            <a:r>
              <a:rPr lang="hu-HU" sz="1000" dirty="0" smtClean="0"/>
              <a:t>, 2012.</a:t>
            </a:r>
            <a:endParaRPr lang="hu-HU" sz="1000" dirty="0"/>
          </a:p>
        </p:txBody>
      </p:sp>
    </p:spTree>
    <p:extLst>
      <p:ext uri="{BB962C8B-B14F-4D97-AF65-F5344CB8AC3E}">
        <p14:creationId xmlns:p14="http://schemas.microsoft.com/office/powerpoint/2010/main" xmlns="" val="1939376677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SZIE_PPT_alap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4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7" name="Footer Placeholder 6"/>
          <p:cNvSpPr>
            <a:spLocks noGrp="1"/>
          </p:cNvSpPr>
          <p:nvPr>
            <p:ph type="ftr" sz="quarter" idx="11"/>
          </p:nvPr>
        </p:nvSpPr>
        <p:spPr bwMode="auto">
          <a:xfrm>
            <a:off x="1066800" y="6477000"/>
            <a:ext cx="8077200" cy="24447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</a:rPr>
              <a:t>Szent István Egyetem Gépészmérnöki Kar, 2100 Gödöll</a:t>
            </a:r>
            <a:r>
              <a:rPr lang="hu-HU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</a:rPr>
              <a:t>ő</a:t>
            </a:r>
            <a:r>
              <a:rPr lang="en-US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</a:rPr>
              <a:t>, Páter Károly utca 1. Tel.: 06-28-522-025</a:t>
            </a:r>
            <a:r>
              <a:rPr lang="hu-HU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</a:rPr>
              <a:t>, </a:t>
            </a:r>
            <a:r>
              <a:rPr lang="en-US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</a:rPr>
              <a:t>Fax: 06-28-420-997.</a:t>
            </a:r>
            <a:r>
              <a:rPr lang="hu-HU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</a:rPr>
              <a:t>, </a:t>
            </a:r>
            <a:r>
              <a:rPr lang="en-US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</a:rPr>
              <a:t>E-mail: </a:t>
            </a:r>
            <a:r>
              <a:rPr lang="hu-HU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  <a:hlinkClick r:id="rId3"/>
              </a:rPr>
              <a:t>info</a:t>
            </a:r>
            <a:r>
              <a:rPr lang="en-US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  <a:hlinkClick r:id="rId3"/>
              </a:rPr>
              <a:t>@gek.szie.hu</a:t>
            </a:r>
            <a:r>
              <a:rPr lang="hu-HU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</a:rPr>
              <a:t> </a:t>
            </a:r>
          </a:p>
        </p:txBody>
      </p:sp>
      <p:sp>
        <p:nvSpPr>
          <p:cNvPr id="3078" name="Footer Placeholder 6"/>
          <p:cNvSpPr txBox="1">
            <a:spLocks/>
          </p:cNvSpPr>
          <p:nvPr/>
        </p:nvSpPr>
        <p:spPr bwMode="auto">
          <a:xfrm>
            <a:off x="1066800" y="6232525"/>
            <a:ext cx="7848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900">
                <a:latin typeface="Times New Roman" pitchFamily="18" charset="0"/>
                <a:ea typeface="Bembo-AH"/>
                <a:cs typeface="Times New Roman" pitchFamily="18" charset="0"/>
              </a:rPr>
              <a:t>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</a:t>
            </a:r>
            <a:endParaRPr lang="hu-HU" sz="900">
              <a:latin typeface="Times New Roman" pitchFamily="18" charset="0"/>
              <a:ea typeface="Bembo-AH"/>
              <a:cs typeface="Times New Roman" pitchFamily="18" charset="0"/>
            </a:endParaRPr>
          </a:p>
        </p:txBody>
      </p:sp>
      <p:sp>
        <p:nvSpPr>
          <p:cNvPr id="3079" name="TextBox 9"/>
          <p:cNvSpPr txBox="1">
            <a:spLocks noChangeArrowheads="1"/>
          </p:cNvSpPr>
          <p:nvPr/>
        </p:nvSpPr>
        <p:spPr bwMode="auto">
          <a:xfrm>
            <a:off x="2209800" y="1066800"/>
            <a:ext cx="6629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 sz="1400" b="1">
                <a:latin typeface="Times New Roman" pitchFamily="18" charset="0"/>
                <a:ea typeface="Bembo-AH-Bold"/>
                <a:cs typeface="Times New Roman" pitchFamily="18" charset="0"/>
              </a:rPr>
              <a:t>GÉPÉSZMÉRNÖKI KAR, GÖDÖLLŐ</a:t>
            </a:r>
          </a:p>
        </p:txBody>
      </p:sp>
      <p:sp>
        <p:nvSpPr>
          <p:cNvPr id="12" name="Szövegdoboz 11"/>
          <p:cNvSpPr txBox="1"/>
          <p:nvPr/>
        </p:nvSpPr>
        <p:spPr>
          <a:xfrm rot="16200000">
            <a:off x="-1212831" y="3446527"/>
            <a:ext cx="45592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b="1" dirty="0" smtClean="0">
                <a:solidFill>
                  <a:schemeClr val="tx2">
                    <a:lumMod val="50000"/>
                  </a:schemeClr>
                </a:solidFill>
              </a:rPr>
              <a:t>Energia-mix , EU-27, 2010</a:t>
            </a:r>
            <a:endParaRPr lang="hu-HU" sz="28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/>
          <a:srcRect l="34586" t="14583" r="38849" b="9165"/>
          <a:stretch>
            <a:fillRect/>
          </a:stretch>
        </p:blipFill>
        <p:spPr bwMode="auto">
          <a:xfrm rot="16200000">
            <a:off x="2912120" y="404407"/>
            <a:ext cx="4459468" cy="719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zövegdoboz 7"/>
          <p:cNvSpPr txBox="1"/>
          <p:nvPr/>
        </p:nvSpPr>
        <p:spPr>
          <a:xfrm>
            <a:off x="6974816" y="6107668"/>
            <a:ext cx="21691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000" dirty="0" smtClean="0"/>
              <a:t>Forrás: EU </a:t>
            </a:r>
            <a:r>
              <a:rPr lang="hu-HU" sz="1000" dirty="0" err="1" smtClean="0"/>
              <a:t>energy</a:t>
            </a:r>
            <a:r>
              <a:rPr lang="hu-HU" sz="1000" dirty="0" smtClean="0"/>
              <a:t> </a:t>
            </a:r>
            <a:r>
              <a:rPr lang="hu-HU" sz="1000" dirty="0" err="1" smtClean="0"/>
              <a:t>in</a:t>
            </a:r>
            <a:r>
              <a:rPr lang="hu-HU" sz="1000" dirty="0" smtClean="0"/>
              <a:t> </a:t>
            </a:r>
            <a:r>
              <a:rPr lang="hu-HU" sz="1000" dirty="0" err="1" smtClean="0"/>
              <a:t>figures</a:t>
            </a:r>
            <a:r>
              <a:rPr lang="hu-HU" sz="1000" dirty="0" smtClean="0"/>
              <a:t>, 2012.</a:t>
            </a:r>
            <a:endParaRPr lang="hu-HU" sz="1000" dirty="0"/>
          </a:p>
        </p:txBody>
      </p:sp>
    </p:spTree>
    <p:extLst>
      <p:ext uri="{BB962C8B-B14F-4D97-AF65-F5344CB8AC3E}">
        <p14:creationId xmlns:p14="http://schemas.microsoft.com/office/powerpoint/2010/main" xmlns="" val="1939376677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SZIE_PPT_alap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4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7" name="Footer Placeholder 6"/>
          <p:cNvSpPr>
            <a:spLocks noGrp="1"/>
          </p:cNvSpPr>
          <p:nvPr>
            <p:ph type="ftr" sz="quarter" idx="11"/>
          </p:nvPr>
        </p:nvSpPr>
        <p:spPr bwMode="auto">
          <a:xfrm>
            <a:off x="1066800" y="6477000"/>
            <a:ext cx="8077200" cy="24447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</a:rPr>
              <a:t>Szent István Egyetem Gépészmérnöki Kar, 2100 Gödöll</a:t>
            </a:r>
            <a:r>
              <a:rPr lang="hu-HU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</a:rPr>
              <a:t>ő</a:t>
            </a:r>
            <a:r>
              <a:rPr lang="en-US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</a:rPr>
              <a:t>, Páter Károly utca 1. Tel.: 06-28-522-025</a:t>
            </a:r>
            <a:r>
              <a:rPr lang="hu-HU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</a:rPr>
              <a:t>, </a:t>
            </a:r>
            <a:r>
              <a:rPr lang="en-US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</a:rPr>
              <a:t>Fax: 06-28-420-997.</a:t>
            </a:r>
            <a:r>
              <a:rPr lang="hu-HU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</a:rPr>
              <a:t>, </a:t>
            </a:r>
            <a:r>
              <a:rPr lang="en-US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</a:rPr>
              <a:t>E-mail: </a:t>
            </a:r>
            <a:r>
              <a:rPr lang="hu-HU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  <a:hlinkClick r:id="rId3"/>
              </a:rPr>
              <a:t>info</a:t>
            </a:r>
            <a:r>
              <a:rPr lang="en-US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  <a:hlinkClick r:id="rId3"/>
              </a:rPr>
              <a:t>@gek.szie.hu</a:t>
            </a:r>
            <a:r>
              <a:rPr lang="hu-HU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</a:rPr>
              <a:t> </a:t>
            </a:r>
          </a:p>
        </p:txBody>
      </p:sp>
      <p:sp>
        <p:nvSpPr>
          <p:cNvPr id="3078" name="Footer Placeholder 6"/>
          <p:cNvSpPr txBox="1">
            <a:spLocks/>
          </p:cNvSpPr>
          <p:nvPr/>
        </p:nvSpPr>
        <p:spPr bwMode="auto">
          <a:xfrm>
            <a:off x="1066800" y="6232525"/>
            <a:ext cx="7848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900">
                <a:latin typeface="Times New Roman" pitchFamily="18" charset="0"/>
                <a:ea typeface="Bembo-AH"/>
                <a:cs typeface="Times New Roman" pitchFamily="18" charset="0"/>
              </a:rPr>
              <a:t>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</a:t>
            </a:r>
            <a:endParaRPr lang="hu-HU" sz="900">
              <a:latin typeface="Times New Roman" pitchFamily="18" charset="0"/>
              <a:ea typeface="Bembo-AH"/>
              <a:cs typeface="Times New Roman" pitchFamily="18" charset="0"/>
            </a:endParaRPr>
          </a:p>
        </p:txBody>
      </p:sp>
      <p:sp>
        <p:nvSpPr>
          <p:cNvPr id="3079" name="TextBox 9"/>
          <p:cNvSpPr txBox="1">
            <a:spLocks noChangeArrowheads="1"/>
          </p:cNvSpPr>
          <p:nvPr/>
        </p:nvSpPr>
        <p:spPr bwMode="auto">
          <a:xfrm>
            <a:off x="2209800" y="1066800"/>
            <a:ext cx="6629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 sz="1400" b="1">
                <a:latin typeface="Times New Roman" pitchFamily="18" charset="0"/>
                <a:ea typeface="Bembo-AH-Bold"/>
                <a:cs typeface="Times New Roman" pitchFamily="18" charset="0"/>
              </a:rPr>
              <a:t>GÉPÉSZMÉRNÖKI KAR, GÖDÖLLŐ</a:t>
            </a:r>
          </a:p>
        </p:txBody>
      </p:sp>
      <p:sp>
        <p:nvSpPr>
          <p:cNvPr id="12" name="Szövegdoboz 11"/>
          <p:cNvSpPr txBox="1"/>
          <p:nvPr/>
        </p:nvSpPr>
        <p:spPr>
          <a:xfrm rot="16200000">
            <a:off x="-905056" y="3446527"/>
            <a:ext cx="39437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b="1" dirty="0" smtClean="0">
                <a:solidFill>
                  <a:schemeClr val="tx2">
                    <a:lumMod val="50000"/>
                  </a:schemeClr>
                </a:solidFill>
              </a:rPr>
              <a:t>Üvegházhatású gázok</a:t>
            </a:r>
            <a:endParaRPr lang="hu-HU" sz="28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Szövegdoboz 7"/>
          <p:cNvSpPr txBox="1"/>
          <p:nvPr/>
        </p:nvSpPr>
        <p:spPr>
          <a:xfrm>
            <a:off x="7890451" y="6107668"/>
            <a:ext cx="91563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000" dirty="0" smtClean="0"/>
              <a:t>Forrás: EEA.</a:t>
            </a:r>
            <a:endParaRPr lang="hu-HU" sz="1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/>
          <a:srcRect l="12083" t="22133" r="34051" b="16967"/>
          <a:stretch>
            <a:fillRect/>
          </a:stretch>
        </p:blipFill>
        <p:spPr bwMode="auto">
          <a:xfrm>
            <a:off x="1691680" y="1736283"/>
            <a:ext cx="6873862" cy="4371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939376677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SZIE_PPT_alap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4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7" name="Footer Placeholder 6"/>
          <p:cNvSpPr>
            <a:spLocks noGrp="1"/>
          </p:cNvSpPr>
          <p:nvPr>
            <p:ph type="ftr" sz="quarter" idx="11"/>
          </p:nvPr>
        </p:nvSpPr>
        <p:spPr bwMode="auto">
          <a:xfrm>
            <a:off x="1066800" y="6477000"/>
            <a:ext cx="8077200" cy="24447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</a:rPr>
              <a:t>Szent István Egyetem Gépészmérnöki Kar, 2100 Gödöll</a:t>
            </a:r>
            <a:r>
              <a:rPr lang="hu-HU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</a:rPr>
              <a:t>ő</a:t>
            </a:r>
            <a:r>
              <a:rPr lang="en-US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</a:rPr>
              <a:t>, Páter Károly utca 1. Tel.: 06-28-522-025</a:t>
            </a:r>
            <a:r>
              <a:rPr lang="hu-HU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</a:rPr>
              <a:t>, </a:t>
            </a:r>
            <a:r>
              <a:rPr lang="en-US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</a:rPr>
              <a:t>Fax: 06-28-420-997.</a:t>
            </a:r>
            <a:r>
              <a:rPr lang="hu-HU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</a:rPr>
              <a:t>, </a:t>
            </a:r>
            <a:r>
              <a:rPr lang="en-US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</a:rPr>
              <a:t>E-mail: </a:t>
            </a:r>
            <a:r>
              <a:rPr lang="hu-HU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  <a:hlinkClick r:id="rId3"/>
              </a:rPr>
              <a:t>info</a:t>
            </a:r>
            <a:r>
              <a:rPr lang="en-US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  <a:hlinkClick r:id="rId3"/>
              </a:rPr>
              <a:t>@gek.szie.hu</a:t>
            </a:r>
            <a:r>
              <a:rPr lang="hu-HU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</a:rPr>
              <a:t> </a:t>
            </a:r>
          </a:p>
        </p:txBody>
      </p:sp>
      <p:sp>
        <p:nvSpPr>
          <p:cNvPr id="3078" name="Footer Placeholder 6"/>
          <p:cNvSpPr txBox="1">
            <a:spLocks/>
          </p:cNvSpPr>
          <p:nvPr/>
        </p:nvSpPr>
        <p:spPr bwMode="auto">
          <a:xfrm>
            <a:off x="1066800" y="6232525"/>
            <a:ext cx="7848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900">
                <a:latin typeface="Times New Roman" pitchFamily="18" charset="0"/>
                <a:ea typeface="Bembo-AH"/>
                <a:cs typeface="Times New Roman" pitchFamily="18" charset="0"/>
              </a:rPr>
              <a:t>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</a:t>
            </a:r>
            <a:endParaRPr lang="hu-HU" sz="900">
              <a:latin typeface="Times New Roman" pitchFamily="18" charset="0"/>
              <a:ea typeface="Bembo-AH"/>
              <a:cs typeface="Times New Roman" pitchFamily="18" charset="0"/>
            </a:endParaRPr>
          </a:p>
        </p:txBody>
      </p:sp>
      <p:sp>
        <p:nvSpPr>
          <p:cNvPr id="3079" name="TextBox 9"/>
          <p:cNvSpPr txBox="1">
            <a:spLocks noChangeArrowheads="1"/>
          </p:cNvSpPr>
          <p:nvPr/>
        </p:nvSpPr>
        <p:spPr bwMode="auto">
          <a:xfrm>
            <a:off x="2209800" y="1066800"/>
            <a:ext cx="6629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 sz="1400" b="1">
                <a:latin typeface="Times New Roman" pitchFamily="18" charset="0"/>
                <a:ea typeface="Bembo-AH-Bold"/>
                <a:cs typeface="Times New Roman" pitchFamily="18" charset="0"/>
              </a:rPr>
              <a:t>GÉPÉSZMÉRNÖKI KAR, GÖDÖLLŐ</a:t>
            </a:r>
          </a:p>
        </p:txBody>
      </p:sp>
      <p:sp>
        <p:nvSpPr>
          <p:cNvPr id="12" name="Szövegdoboz 11"/>
          <p:cNvSpPr txBox="1"/>
          <p:nvPr/>
        </p:nvSpPr>
        <p:spPr>
          <a:xfrm>
            <a:off x="3059832" y="1645305"/>
            <a:ext cx="39052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b="1" dirty="0" smtClean="0">
                <a:solidFill>
                  <a:schemeClr val="tx2">
                    <a:lumMod val="50000"/>
                  </a:schemeClr>
                </a:solidFill>
              </a:rPr>
              <a:t>Kérdések és válaszok</a:t>
            </a:r>
            <a:endParaRPr lang="hu-HU" sz="28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79731" y="2333685"/>
            <a:ext cx="7659469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20000"/>
              </a:lnSpc>
              <a:buFont typeface="Arial"/>
              <a:buChar char="•"/>
            </a:pPr>
            <a:r>
              <a:rPr lang="hu-HU" sz="2400" b="1" dirty="0" smtClean="0">
                <a:solidFill>
                  <a:schemeClr val="tx2">
                    <a:lumMod val="50000"/>
                  </a:schemeClr>
                </a:solidFill>
              </a:rPr>
              <a:t>Az energiapolitika hazai és regionális aspektusai</a:t>
            </a:r>
          </a:p>
          <a:p>
            <a:pPr marL="800100" lvl="1" indent="-342900">
              <a:lnSpc>
                <a:spcPct val="120000"/>
              </a:lnSpc>
              <a:buFont typeface="Arial"/>
              <a:buChar char="•"/>
            </a:pPr>
            <a:r>
              <a:rPr lang="hu-HU" sz="2400" b="1" dirty="0" err="1" smtClean="0">
                <a:solidFill>
                  <a:schemeClr val="tx2">
                    <a:lumMod val="50000"/>
                  </a:schemeClr>
                </a:solidFill>
              </a:rPr>
              <a:t>Energiastartégiák</a:t>
            </a:r>
            <a:endParaRPr lang="hu-HU" sz="24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342900" indent="-342900">
              <a:lnSpc>
                <a:spcPct val="120000"/>
              </a:lnSpc>
              <a:buFont typeface="Arial"/>
              <a:buChar char="•"/>
            </a:pPr>
            <a:r>
              <a:rPr lang="hu-HU" sz="2400" b="1" dirty="0" smtClean="0">
                <a:solidFill>
                  <a:schemeClr val="tx2">
                    <a:lumMod val="50000"/>
                  </a:schemeClr>
                </a:solidFill>
              </a:rPr>
              <a:t>Intelligens energiarendszerek/hálózatok</a:t>
            </a:r>
          </a:p>
          <a:p>
            <a:pPr marL="342900" indent="-342900">
              <a:lnSpc>
                <a:spcPct val="120000"/>
              </a:lnSpc>
              <a:buFont typeface="Arial"/>
              <a:buChar char="•"/>
            </a:pPr>
            <a:r>
              <a:rPr lang="hu-HU" sz="2400" b="1" dirty="0" smtClean="0">
                <a:solidFill>
                  <a:schemeClr val="tx2">
                    <a:lumMod val="50000"/>
                  </a:schemeClr>
                </a:solidFill>
              </a:rPr>
              <a:t>Megújuló energiaforrások hasznosíthatósága</a:t>
            </a:r>
          </a:p>
          <a:p>
            <a:pPr marL="800100" lvl="1" indent="-342900">
              <a:lnSpc>
                <a:spcPct val="120000"/>
              </a:lnSpc>
              <a:buFont typeface="Arial"/>
              <a:buChar char="•"/>
            </a:pPr>
            <a:r>
              <a:rPr lang="hu-HU" sz="2400" b="1" dirty="0" smtClean="0">
                <a:solidFill>
                  <a:schemeClr val="tx2">
                    <a:lumMod val="50000"/>
                  </a:schemeClr>
                </a:solidFill>
              </a:rPr>
              <a:t>Miből? Mit? Mennyit?</a:t>
            </a:r>
          </a:p>
          <a:p>
            <a:pPr marL="342900" indent="-342900">
              <a:lnSpc>
                <a:spcPct val="120000"/>
              </a:lnSpc>
              <a:buFont typeface="Arial"/>
              <a:buChar char="•"/>
            </a:pPr>
            <a:r>
              <a:rPr lang="hu-HU" sz="2400" b="1" dirty="0" smtClean="0">
                <a:solidFill>
                  <a:schemeClr val="tx2">
                    <a:lumMod val="50000"/>
                  </a:schemeClr>
                </a:solidFill>
              </a:rPr>
              <a:t>Energiafüggőség csökkentése</a:t>
            </a:r>
          </a:p>
          <a:p>
            <a:pPr marL="342900" indent="-342900">
              <a:lnSpc>
                <a:spcPct val="120000"/>
              </a:lnSpc>
              <a:buFont typeface="Arial"/>
              <a:buChar char="•"/>
            </a:pPr>
            <a:r>
              <a:rPr lang="hu-HU" sz="2400" b="1" dirty="0" smtClean="0">
                <a:solidFill>
                  <a:schemeClr val="tx2">
                    <a:lumMod val="50000"/>
                  </a:schemeClr>
                </a:solidFill>
              </a:rPr>
              <a:t>Fenntarthatóság, környezeti szempontok</a:t>
            </a:r>
          </a:p>
          <a:p>
            <a:pPr marL="342900" indent="-342900">
              <a:lnSpc>
                <a:spcPct val="120000"/>
              </a:lnSpc>
              <a:buFont typeface="Arial"/>
              <a:buChar char="•"/>
            </a:pPr>
            <a:r>
              <a:rPr lang="hu-HU" sz="2400" b="1" dirty="0" smtClean="0">
                <a:solidFill>
                  <a:schemeClr val="tx2">
                    <a:lumMod val="50000"/>
                  </a:schemeClr>
                </a:solidFill>
              </a:rPr>
              <a:t>Energiahatékonyság</a:t>
            </a:r>
          </a:p>
          <a:p>
            <a:pPr marL="342900" indent="-342900">
              <a:lnSpc>
                <a:spcPct val="120000"/>
              </a:lnSpc>
              <a:buFont typeface="Arial"/>
              <a:buChar char="•"/>
            </a:pPr>
            <a:r>
              <a:rPr lang="hu-HU" sz="2400" b="1" dirty="0" smtClean="0">
                <a:solidFill>
                  <a:schemeClr val="tx2">
                    <a:lumMod val="50000"/>
                  </a:schemeClr>
                </a:solidFill>
              </a:rPr>
              <a:t>…</a:t>
            </a:r>
          </a:p>
          <a:p>
            <a:pPr marL="342900" indent="-342900">
              <a:lnSpc>
                <a:spcPct val="120000"/>
              </a:lnSpc>
              <a:buFont typeface="Arial"/>
              <a:buChar char="•"/>
            </a:pPr>
            <a:endParaRPr lang="en-US" sz="2400" b="1" dirty="0" smtClean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83046914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SZIE_PPT_alap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4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7" name="Footer Placeholder 6"/>
          <p:cNvSpPr>
            <a:spLocks noGrp="1"/>
          </p:cNvSpPr>
          <p:nvPr>
            <p:ph type="ftr" sz="quarter" idx="11"/>
          </p:nvPr>
        </p:nvSpPr>
        <p:spPr bwMode="auto">
          <a:xfrm>
            <a:off x="1066800" y="6477000"/>
            <a:ext cx="8077200" cy="24447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</a:rPr>
              <a:t>Szent István Egyetem Gépészmérnöki Kar, 2100 Gödöll</a:t>
            </a:r>
            <a:r>
              <a:rPr lang="hu-HU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</a:rPr>
              <a:t>ő</a:t>
            </a:r>
            <a:r>
              <a:rPr lang="en-US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</a:rPr>
              <a:t>, Páter Károly utca 1. Tel.: 06-28-522-025</a:t>
            </a:r>
            <a:r>
              <a:rPr lang="hu-HU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</a:rPr>
              <a:t>, </a:t>
            </a:r>
            <a:r>
              <a:rPr lang="en-US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</a:rPr>
              <a:t>Fax: 06-28-420-997.</a:t>
            </a:r>
            <a:r>
              <a:rPr lang="hu-HU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</a:rPr>
              <a:t>, </a:t>
            </a:r>
            <a:r>
              <a:rPr lang="en-US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</a:rPr>
              <a:t>E-mail: </a:t>
            </a:r>
            <a:r>
              <a:rPr lang="hu-HU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  <a:hlinkClick r:id="rId3"/>
              </a:rPr>
              <a:t>info</a:t>
            </a:r>
            <a:r>
              <a:rPr lang="en-US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  <a:hlinkClick r:id="rId3"/>
              </a:rPr>
              <a:t>@gek.szie.hu</a:t>
            </a:r>
            <a:r>
              <a:rPr lang="hu-HU" sz="800" smtClean="0">
                <a:solidFill>
                  <a:schemeClr val="tx1"/>
                </a:solidFill>
                <a:latin typeface="Times New Roman" pitchFamily="18" charset="0"/>
                <a:ea typeface="Bembo-AH"/>
                <a:cs typeface="Times New Roman" pitchFamily="18" charset="0"/>
              </a:rPr>
              <a:t> </a:t>
            </a:r>
          </a:p>
        </p:txBody>
      </p:sp>
      <p:sp>
        <p:nvSpPr>
          <p:cNvPr id="3078" name="Footer Placeholder 6"/>
          <p:cNvSpPr txBox="1">
            <a:spLocks/>
          </p:cNvSpPr>
          <p:nvPr/>
        </p:nvSpPr>
        <p:spPr bwMode="auto">
          <a:xfrm>
            <a:off x="1066800" y="6232525"/>
            <a:ext cx="7848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900">
                <a:latin typeface="Times New Roman" pitchFamily="18" charset="0"/>
                <a:ea typeface="Bembo-AH"/>
                <a:cs typeface="Times New Roman" pitchFamily="18" charset="0"/>
              </a:rPr>
              <a:t>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–</a:t>
            </a:r>
            <a:endParaRPr lang="hu-HU" sz="900">
              <a:latin typeface="Times New Roman" pitchFamily="18" charset="0"/>
              <a:ea typeface="Bembo-AH"/>
              <a:cs typeface="Times New Roman" pitchFamily="18" charset="0"/>
            </a:endParaRPr>
          </a:p>
        </p:txBody>
      </p:sp>
      <p:sp>
        <p:nvSpPr>
          <p:cNvPr id="3079" name="TextBox 9"/>
          <p:cNvSpPr txBox="1">
            <a:spLocks noChangeArrowheads="1"/>
          </p:cNvSpPr>
          <p:nvPr/>
        </p:nvSpPr>
        <p:spPr bwMode="auto">
          <a:xfrm>
            <a:off x="2209800" y="1066800"/>
            <a:ext cx="6629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 sz="1400" b="1">
                <a:latin typeface="Times New Roman" pitchFamily="18" charset="0"/>
                <a:ea typeface="Bembo-AH-Bold"/>
                <a:cs typeface="Times New Roman" pitchFamily="18" charset="0"/>
              </a:rPr>
              <a:t>GÉPÉSZMÉRNÖKI KAR, GÖDÖLLŐ</a:t>
            </a:r>
          </a:p>
        </p:txBody>
      </p:sp>
      <p:sp>
        <p:nvSpPr>
          <p:cNvPr id="12" name="Szövegdoboz 11"/>
          <p:cNvSpPr txBox="1"/>
          <p:nvPr/>
        </p:nvSpPr>
        <p:spPr>
          <a:xfrm>
            <a:off x="2771800" y="2636912"/>
            <a:ext cx="4099199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sz="2800" b="1" dirty="0" smtClean="0">
                <a:solidFill>
                  <a:schemeClr val="tx2">
                    <a:lumMod val="50000"/>
                  </a:schemeClr>
                </a:solidFill>
              </a:rPr>
              <a:t>Köszönöm a figyelmet </a:t>
            </a:r>
          </a:p>
          <a:p>
            <a:pPr algn="ctr"/>
            <a:endParaRPr lang="hu-HU" sz="28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hu-HU" sz="2800" b="1" dirty="0" smtClean="0">
                <a:solidFill>
                  <a:schemeClr val="tx2">
                    <a:lumMod val="50000"/>
                  </a:schemeClr>
                </a:solidFill>
              </a:rPr>
              <a:t>és </a:t>
            </a:r>
          </a:p>
          <a:p>
            <a:pPr algn="ctr"/>
            <a:endParaRPr lang="hu-HU" sz="28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hu-HU" sz="2800" b="1" dirty="0" smtClean="0">
                <a:solidFill>
                  <a:schemeClr val="tx2">
                    <a:lumMod val="50000"/>
                  </a:schemeClr>
                </a:solidFill>
              </a:rPr>
              <a:t>jó munkát kívánok!</a:t>
            </a:r>
            <a:endParaRPr lang="hu-HU" sz="28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83046914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1973</TotalTime>
  <Words>396</Words>
  <Application>Microsoft Office PowerPoint</Application>
  <PresentationFormat>Diavetítés a képernyőre (4:3 oldalarány)</PresentationFormat>
  <Paragraphs>62</Paragraphs>
  <Slides>8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8</vt:i4>
      </vt:variant>
    </vt:vector>
  </HeadingPairs>
  <TitlesOfParts>
    <vt:vector size="9" baseType="lpstr">
      <vt:lpstr>Office Theme</vt:lpstr>
      <vt:lpstr>1. dia</vt:lpstr>
      <vt:lpstr>2. dia</vt:lpstr>
      <vt:lpstr>3. dia</vt:lpstr>
      <vt:lpstr>4. dia</vt:lpstr>
      <vt:lpstr>5. dia</vt:lpstr>
      <vt:lpstr>6. dia</vt:lpstr>
      <vt:lpstr>7. dia</vt:lpstr>
      <vt:lpstr>8. dia</vt:lpstr>
    </vt:vector>
  </TitlesOfParts>
  <Company>ll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Próbaszöveg</dc:title>
  <dc:creator>laci laci</dc:creator>
  <cp:lastModifiedBy>Szabó István</cp:lastModifiedBy>
  <cp:revision>91</cp:revision>
  <dcterms:created xsi:type="dcterms:W3CDTF">2010-07-05T13:23:17Z</dcterms:created>
  <dcterms:modified xsi:type="dcterms:W3CDTF">2012-11-15T07:39:38Z</dcterms:modified>
</cp:coreProperties>
</file>